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9"/>
  </p:notesMasterIdLst>
  <p:sldIdLst>
    <p:sldId id="279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75" r:id="rId16"/>
    <p:sldId id="278" r:id="rId17"/>
    <p:sldId id="28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4674"/>
  </p:normalViewPr>
  <p:slideViewPr>
    <p:cSldViewPr snapToGrid="0" snapToObjects="1">
      <p:cViewPr varScale="1">
        <p:scale>
          <a:sx n="106" d="100"/>
          <a:sy n="106" d="100"/>
        </p:scale>
        <p:origin x="9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BBCE6-C4CD-4736-9CA0-37B80E7E63A4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C1063D-2B7A-4629-A15C-CB4855A5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727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Projects you will not see on the TIP. Pavement Preservation Program funded projects – micro, slurry, HMA overlays; CDBG ADA projects;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8F3089-0CDB-4AFE-80E1-A9515AF0B6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295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06B88-79E2-2B44-9BD1-E84D667BC9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55998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18C6FA-86DE-F640-BEB8-1681CE0608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3567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2D1B2D-2221-2742-B12F-093273543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B16-4323-BC43-82CA-5D0E32FC71F0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F93C3-2653-1445-93DE-404E86813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CE0DB-BA58-7245-9B4B-8146264F5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4F88-F5B4-A144-B892-500B9E399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09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0EC7F-907F-3D40-BE44-CD7B64FC8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767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F56D5-8D0C-0E44-AEC3-517587903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92627"/>
            <a:ext cx="10515600" cy="338433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7ECC1D-323D-5941-8F5C-251DC540F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B16-4323-BC43-82CA-5D0E32FC71F0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527D85-63B5-F84B-972B-97502EBC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2295D8-75A8-3C41-BB06-984CDB790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4F88-F5B4-A144-B892-500B9E399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37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FDE56-0799-C046-9570-68DD62A17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60E3B-DB10-1B47-91D7-2E2B3AEFAD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EDEFC-7529-924A-8954-909A9D8EF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B16-4323-BC43-82CA-5D0E32FC71F0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D3BAB1-1A38-9346-9F53-14A7F8B0B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78DA3-6F74-CE43-B16D-D3FDA6ADB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4F88-F5B4-A144-B892-500B9E399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22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66E79-0AF6-E847-93B4-8EA2F72C3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1309"/>
            <a:ext cx="10515600" cy="114660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33462-6D71-294F-96D4-5690DFF38D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57608"/>
            <a:ext cx="5181600" cy="36025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C6A7C8-E9C4-704B-8B24-62D0682E2A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557608"/>
            <a:ext cx="5181600" cy="36025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242FFA-3559-334D-A9A0-4383087E6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B16-4323-BC43-82CA-5D0E32FC71F0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84C308-9F3D-D948-8525-D1840BAF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2C6D62-2992-EC4A-A5D7-ADA71BD4F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4F88-F5B4-A144-B892-500B9E399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812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8915E-88BC-5C46-80B5-4B65B29E6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27258"/>
            <a:ext cx="10515600" cy="10299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A64B6-144F-5A4F-93D4-0F3818190F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79571"/>
            <a:ext cx="5157787" cy="61748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0013E0-7517-F540-A98E-00EFA97CA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3197053"/>
            <a:ext cx="5157787" cy="30368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E7E708-0F11-3648-AF64-D3ADF5517B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2579571"/>
            <a:ext cx="5183188" cy="61748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3B69D5-1964-4642-98B3-BA2599B87E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612" y="3197053"/>
            <a:ext cx="5183188" cy="30368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45AD22-F6AE-774D-B4D4-8AF527E29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B16-4323-BC43-82CA-5D0E32FC71F0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74CBF8-030B-2242-A050-D09FA6F6A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6C23A6-2C3E-9F41-BD71-99854E3B4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4F88-F5B4-A144-B892-500B9E399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90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07E02-318A-AD42-B4BD-F4D15FB35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7102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1CCD40-0A5E-B841-8B6C-703808002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B16-4323-BC43-82CA-5D0E32FC71F0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6F7524-034C-3E4E-9D09-190AFA696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B0858D-558C-8642-9E88-BCFC9ED76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4F88-F5B4-A144-B892-500B9E399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22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42B353-105F-8F4D-9467-25E211268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B16-4323-BC43-82CA-5D0E32FC71F0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CF086D-DEA1-1143-A0C0-2783132BC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472832-7D4C-9046-8A3E-E9B80C324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4F88-F5B4-A144-B892-500B9E399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459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24DA16-1F9D-1548-9903-312E8A151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761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38B8E-97C1-DF43-95EB-AE54482B7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82561"/>
            <a:ext cx="10515600" cy="3594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05D2C-ED67-2C4F-87AC-06AB6815B1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B7B16-4323-BC43-82CA-5D0E32FC71F0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CED265-F193-9E46-A98A-6C6E8C3D1D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A4F88-F5B4-A144-B892-500B9E399EE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C130521-1AF6-414F-8606-4F8550B3B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555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Myriad Pro Bold Condensed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Myriad Pro Condensed" panose="020B0506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yriad Pro Condensed" panose="020B0506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yriad Pro Condensed" panose="020B0506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yriad Pro Condensed" panose="020B0506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yriad Pro Condensed" panose="020B0506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i.richland.wa.us/departments/public-works/traffic-and-streets/transportation-plannin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i.richland.wa.us/departments/public-works/traffic-and-streets/transportation-planni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181C0-7DF8-C446-B9F6-1F7252EA06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2026 - 2031 Transportation Improvement Program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6FE23B-80FD-3B46-A7E2-18B1272094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City Council</a:t>
            </a:r>
          </a:p>
          <a:p>
            <a:r>
              <a:rPr lang="en-US" dirty="0"/>
              <a:t>June 3, 2025</a:t>
            </a:r>
          </a:p>
        </p:txBody>
      </p:sp>
    </p:spTree>
    <p:extLst>
      <p:ext uri="{BB962C8B-B14F-4D97-AF65-F5344CB8AC3E}">
        <p14:creationId xmlns:p14="http://schemas.microsoft.com/office/powerpoint/2010/main" val="3683537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3073" y="1129415"/>
            <a:ext cx="10418685" cy="1223596"/>
          </a:xfrm>
        </p:spPr>
        <p:txBody>
          <a:bodyPr>
            <a:normAutofit/>
          </a:bodyPr>
          <a:lstStyle/>
          <a:p>
            <a:r>
              <a:rPr lang="en-US" sz="4000" dirty="0"/>
              <a:t>2026 – 2031 Draft TIP – New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63806"/>
            <a:ext cx="10515600" cy="4465467"/>
          </a:xfrm>
        </p:spPr>
        <p:txBody>
          <a:bodyPr>
            <a:normAutofit/>
          </a:bodyPr>
          <a:lstStyle/>
          <a:p>
            <a:r>
              <a:rPr lang="en-US" dirty="0"/>
              <a:t>New projects</a:t>
            </a:r>
          </a:p>
          <a:p>
            <a:pPr lvl="1"/>
            <a:r>
              <a:rPr lang="en-US" dirty="0"/>
              <a:t>2025 – 2030 TIP Amended in January to add GWW Sidewalk, GWW Pavement Preservation</a:t>
            </a:r>
          </a:p>
          <a:p>
            <a:r>
              <a:rPr lang="en-US" dirty="0"/>
              <a:t>Not shown on TIP</a:t>
            </a:r>
          </a:p>
          <a:p>
            <a:pPr lvl="1"/>
            <a:r>
              <a:rPr lang="en-US" dirty="0"/>
              <a:t>Pavement Preservation Program </a:t>
            </a:r>
          </a:p>
          <a:p>
            <a:pPr lvl="1"/>
            <a:r>
              <a:rPr lang="en-US" dirty="0"/>
              <a:t>City-wide Transportation System Plan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272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p&#10;&#10;AI-generated content may be incorrect.">
            <a:extLst>
              <a:ext uri="{FF2B5EF4-FFF2-40B4-BE49-F238E27FC236}">
                <a16:creationId xmlns:a16="http://schemas.microsoft.com/office/drawing/2014/main" id="{2968FA9D-A8FA-148C-5686-B8653C59D5B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72" t="27999" r="63604" b="45455"/>
          <a:stretch/>
        </p:blipFill>
        <p:spPr>
          <a:xfrm>
            <a:off x="38862" y="1446033"/>
            <a:ext cx="4352848" cy="5326911"/>
          </a:xfrm>
          <a:prstGeom prst="rect">
            <a:avLst/>
          </a:prstGeom>
        </p:spPr>
      </p:pic>
      <p:pic>
        <p:nvPicPr>
          <p:cNvPr id="10" name="Picture 9" descr="Map&#10;&#10;AI-generated content may be incorrect.">
            <a:extLst>
              <a:ext uri="{FF2B5EF4-FFF2-40B4-BE49-F238E27FC236}">
                <a16:creationId xmlns:a16="http://schemas.microsoft.com/office/drawing/2014/main" id="{8ACEA4F9-F265-FDA4-26C6-A404CD661D3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72" t="54561" r="63604" b="16653"/>
          <a:stretch/>
        </p:blipFill>
        <p:spPr>
          <a:xfrm>
            <a:off x="3994278" y="1012396"/>
            <a:ext cx="4404820" cy="5845604"/>
          </a:xfrm>
          <a:prstGeom prst="rect">
            <a:avLst/>
          </a:prstGeom>
        </p:spPr>
      </p:pic>
      <p:pic>
        <p:nvPicPr>
          <p:cNvPr id="6" name="Picture 5" descr="Map&#10;&#10;AI-generated content may be incorrect.">
            <a:extLst>
              <a:ext uri="{FF2B5EF4-FFF2-40B4-BE49-F238E27FC236}">
                <a16:creationId xmlns:a16="http://schemas.microsoft.com/office/drawing/2014/main" id="{64600450-BD25-11BB-BDF2-EE7E6CF811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7723" y="745084"/>
            <a:ext cx="3955415" cy="6112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354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 Forward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345" y="2371060"/>
            <a:ext cx="11780874" cy="437555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April		Draft TIP posted to City web site</a:t>
            </a:r>
          </a:p>
          <a:p>
            <a:pPr marL="1828800" lvl="4" indent="0">
              <a:buNone/>
            </a:pPr>
            <a:r>
              <a:rPr lang="en-US" sz="2600" dirty="0">
                <a:hlinkClick r:id="rId2"/>
              </a:rPr>
              <a:t>https://www.ci.richland.wa.us/departments/public-works/traffic-and-streets/transportation-planning</a:t>
            </a:r>
            <a:r>
              <a:rPr lang="en-US" sz="2600" dirty="0"/>
              <a:t> </a:t>
            </a:r>
          </a:p>
          <a:p>
            <a:r>
              <a:rPr lang="en-US" dirty="0"/>
              <a:t>May 8 	P&amp;R Commission – Public meeting and recommendation to 			Council</a:t>
            </a:r>
          </a:p>
          <a:p>
            <a:r>
              <a:rPr lang="en-US" dirty="0"/>
              <a:t>May 28 	Planning Commission – Public Meeting and 					recommendation to Council</a:t>
            </a:r>
          </a:p>
          <a:p>
            <a:r>
              <a:rPr lang="en-US" dirty="0"/>
              <a:t>June 3 	City Council – Public Hearing and Resolution adopting TIP </a:t>
            </a:r>
          </a:p>
          <a:p>
            <a:r>
              <a:rPr lang="en-US" dirty="0"/>
              <a:t>June 30 	Submission to MPO due</a:t>
            </a:r>
          </a:p>
          <a:p>
            <a:r>
              <a:rPr lang="en-US" dirty="0"/>
              <a:t>Summer	BFCOG Regional TIP Public Process and Adoption</a:t>
            </a:r>
          </a:p>
          <a:p>
            <a:r>
              <a:rPr lang="en-US" dirty="0"/>
              <a:t>Fall		Washington STIP assembly and approval</a:t>
            </a:r>
          </a:p>
        </p:txBody>
      </p:sp>
    </p:spTree>
    <p:extLst>
      <p:ext uri="{BB962C8B-B14F-4D97-AF65-F5344CB8AC3E}">
        <p14:creationId xmlns:p14="http://schemas.microsoft.com/office/powerpoint/2010/main" val="3171319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07C3C-E80E-E8F1-D340-00DD3FB6B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Staff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9DD25-F9E1-C8EA-1DE0-882245BBC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Recommend adopting the 2026-2031 Transportation Improvement Program</a:t>
            </a:r>
          </a:p>
        </p:txBody>
      </p:sp>
    </p:spTree>
    <p:extLst>
      <p:ext uri="{BB962C8B-B14F-4D97-AF65-F5344CB8AC3E}">
        <p14:creationId xmlns:p14="http://schemas.microsoft.com/office/powerpoint/2010/main" val="3804564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Compliance with State Law</a:t>
            </a:r>
            <a:br>
              <a:rPr lang="en-US" dirty="0"/>
            </a:br>
            <a:r>
              <a:rPr lang="en-US" dirty="0"/>
              <a:t>RCW 35.77.010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13239"/>
            <a:ext cx="10515600" cy="3563723"/>
          </a:xfrm>
        </p:spPr>
        <p:txBody>
          <a:bodyPr>
            <a:normAutofit/>
          </a:bodyPr>
          <a:lstStyle/>
          <a:p>
            <a:r>
              <a:rPr lang="en-US" dirty="0"/>
              <a:t>State Law requires that the legislative body of each city and town, pursuant to one or more public hearings thereon, shall prepare and adopt a comprehensive transportation program for the ensuing six calendar years. </a:t>
            </a:r>
          </a:p>
          <a:p>
            <a:endParaRPr lang="en-US" dirty="0"/>
          </a:p>
          <a:p>
            <a:r>
              <a:rPr lang="en-US" dirty="0"/>
              <a:t>Visit the website link for comments/questions:</a:t>
            </a:r>
          </a:p>
          <a:p>
            <a:pPr marL="301943" lvl="1" indent="0">
              <a:buNone/>
            </a:pPr>
            <a:r>
              <a:rPr lang="en-US" dirty="0">
                <a:hlinkClick r:id="rId2"/>
              </a:rPr>
              <a:t>https://www.ci.richland.wa.us/departments/public-works/traffic-and-streets/transportation-planning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395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Six-Year Transportation </a:t>
            </a:r>
            <a:br>
              <a:rPr lang="en-US" dirty="0"/>
            </a:br>
            <a:r>
              <a:rPr lang="en-US" dirty="0"/>
              <a:t>Improvement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45081"/>
            <a:ext cx="10196146" cy="373813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State-wide coordinated financial planning document for transportation system improvements</a:t>
            </a:r>
          </a:p>
          <a:p>
            <a:pPr lvl="1"/>
            <a:r>
              <a:rPr lang="en-US" dirty="0"/>
              <a:t>Coordinated between local agencies (Cities, Counties, Transit agencies), regional planning organizations (MPO’s, RTPO’s) and Washington State Department of Transportation</a:t>
            </a:r>
          </a:p>
          <a:p>
            <a:r>
              <a:rPr lang="en-US" dirty="0"/>
              <a:t>Queues up transportation system improvements that may be funded in the coming six-year planning horizon</a:t>
            </a:r>
          </a:p>
          <a:p>
            <a:pPr lvl="1"/>
            <a:r>
              <a:rPr lang="en-US" dirty="0"/>
              <a:t>Higher priority, fully or partially funded projects listed in early years, lower priority unfunded projects listed toward the end of the six-year period</a:t>
            </a:r>
          </a:p>
        </p:txBody>
      </p:sp>
    </p:spTree>
    <p:extLst>
      <p:ext uri="{BB962C8B-B14F-4D97-AF65-F5344CB8AC3E}">
        <p14:creationId xmlns:p14="http://schemas.microsoft.com/office/powerpoint/2010/main" val="4227091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6F512-1AA7-F502-1771-F9C703AF8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City Public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90889-5475-267C-0A58-5D82D58C3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 posting of Draft TIP</a:t>
            </a:r>
          </a:p>
          <a:p>
            <a:r>
              <a:rPr lang="en-US" dirty="0"/>
              <a:t>Parks &amp; Rec Commission Review for Active Transportation Elements</a:t>
            </a:r>
          </a:p>
          <a:p>
            <a:r>
              <a:rPr lang="en-US" dirty="0"/>
              <a:t>Planning Commission Review for Comprehensive Plan compliance</a:t>
            </a:r>
          </a:p>
          <a:p>
            <a:r>
              <a:rPr lang="en-US" dirty="0"/>
              <a:t>Council Public Hearing and Action</a:t>
            </a:r>
          </a:p>
        </p:txBody>
      </p:sp>
    </p:spTree>
    <p:extLst>
      <p:ext uri="{BB962C8B-B14F-4D97-AF65-F5344CB8AC3E}">
        <p14:creationId xmlns:p14="http://schemas.microsoft.com/office/powerpoint/2010/main" val="137001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29415"/>
            <a:ext cx="10418685" cy="1223596"/>
          </a:xfrm>
        </p:spPr>
        <p:txBody>
          <a:bodyPr>
            <a:normAutofit fontScale="90000"/>
          </a:bodyPr>
          <a:lstStyle/>
          <a:p>
            <a:r>
              <a:rPr lang="en-US" dirty="0"/>
              <a:t>2026 – 2031 Draft TIP – Removed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63806"/>
            <a:ext cx="10515600" cy="4465467"/>
          </a:xfrm>
        </p:spPr>
        <p:txBody>
          <a:bodyPr>
            <a:normAutofit/>
          </a:bodyPr>
          <a:lstStyle/>
          <a:p>
            <a:r>
              <a:rPr lang="en-US" dirty="0"/>
              <a:t>Removed Projects</a:t>
            </a:r>
          </a:p>
          <a:p>
            <a:pPr lvl="1"/>
            <a:r>
              <a:rPr lang="en-US" dirty="0"/>
              <a:t>Downtown Connectivity Improvements – 2025 construction start</a:t>
            </a:r>
          </a:p>
          <a:p>
            <a:pPr lvl="1"/>
            <a:r>
              <a:rPr lang="en-US" dirty="0"/>
              <a:t>Dallas/Ava Intersection Improvements – 2025 construction</a:t>
            </a:r>
          </a:p>
          <a:p>
            <a:pPr lvl="1"/>
            <a:r>
              <a:rPr lang="en-US" dirty="0"/>
              <a:t>Queensgate Dr Extension – Truman to Kingsgate – 2025 construction</a:t>
            </a:r>
          </a:p>
          <a:p>
            <a:pPr lvl="1"/>
            <a:r>
              <a:rPr lang="en-US" dirty="0"/>
              <a:t>Systemic Pedestrian Crossing Safety Improvements Ph 1 – 2025 construction start</a:t>
            </a:r>
          </a:p>
          <a:p>
            <a:pPr lvl="1"/>
            <a:r>
              <a:rPr lang="en-US" dirty="0"/>
              <a:t>Center Parkway South Extension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653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6931" y="879303"/>
            <a:ext cx="10853691" cy="1325563"/>
          </a:xfrm>
        </p:spPr>
        <p:txBody>
          <a:bodyPr>
            <a:normAutofit/>
          </a:bodyPr>
          <a:lstStyle/>
          <a:p>
            <a:r>
              <a:rPr lang="en-US" sz="4000" dirty="0"/>
              <a:t>2026 – 2031 Draft TIP – Funded Projects</a:t>
            </a: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C92BE7C4-C6D2-5B7B-BACC-D353995B157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1378" y="1933957"/>
          <a:ext cx="12029244" cy="48072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613548">
                  <a:extLst>
                    <a:ext uri="{9D8B030D-6E8A-4147-A177-3AD203B41FA5}">
                      <a16:colId xmlns:a16="http://schemas.microsoft.com/office/drawing/2014/main" val="2200058881"/>
                    </a:ext>
                  </a:extLst>
                </a:gridCol>
                <a:gridCol w="4251416">
                  <a:extLst>
                    <a:ext uri="{9D8B030D-6E8A-4147-A177-3AD203B41FA5}">
                      <a16:colId xmlns:a16="http://schemas.microsoft.com/office/drawing/2014/main" val="1593566701"/>
                    </a:ext>
                  </a:extLst>
                </a:gridCol>
                <a:gridCol w="1384917">
                  <a:extLst>
                    <a:ext uri="{9D8B030D-6E8A-4147-A177-3AD203B41FA5}">
                      <a16:colId xmlns:a16="http://schemas.microsoft.com/office/drawing/2014/main" val="716780569"/>
                    </a:ext>
                  </a:extLst>
                </a:gridCol>
                <a:gridCol w="5779363">
                  <a:extLst>
                    <a:ext uri="{9D8B030D-6E8A-4147-A177-3AD203B41FA5}">
                      <a16:colId xmlns:a16="http://schemas.microsoft.com/office/drawing/2014/main" val="3778808916"/>
                    </a:ext>
                  </a:extLst>
                </a:gridCol>
              </a:tblGrid>
              <a:tr h="37286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570611"/>
                  </a:ext>
                </a:extLst>
              </a:tr>
              <a:tr h="8700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SR-240/Aaron Interchange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Partially funded*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Roundabout, fly-over bridge, connection to </a:t>
                      </a:r>
                      <a:r>
                        <a:rPr lang="en-US" sz="2400" dirty="0" err="1"/>
                        <a:t>Chamna</a:t>
                      </a:r>
                      <a:r>
                        <a:rPr lang="en-US" sz="2400" dirty="0"/>
                        <a:t>.   *Design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3979709"/>
                  </a:ext>
                </a:extLst>
              </a:tr>
              <a:tr h="8700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SR-240 Pedestrian Crossing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Partially funded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ped/bike bridge crossing SR-240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214707"/>
                  </a:ext>
                </a:extLst>
              </a:tr>
              <a:tr h="8700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S. GWW Pavement Preservation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Funded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Asphalt overlay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5367087"/>
                  </a:ext>
                </a:extLst>
              </a:tr>
              <a:tr h="8700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Center Parkway South Extension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Funded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New road connection between Bellerive and Leslie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107068"/>
                  </a:ext>
                </a:extLst>
              </a:tr>
              <a:tr h="8700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Systemic Pedestrian Crossing Safety Improvements Ph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Funded</a:t>
                      </a:r>
                      <a:r>
                        <a:rPr lang="en-US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RRFBs, signs, markings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47967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721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4ACACB-1119-705F-6168-BE632631D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74668-FEB8-F09D-705E-32A9770EB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931" y="879303"/>
            <a:ext cx="10853691" cy="1325563"/>
          </a:xfrm>
        </p:spPr>
        <p:txBody>
          <a:bodyPr>
            <a:normAutofit/>
          </a:bodyPr>
          <a:lstStyle/>
          <a:p>
            <a:r>
              <a:rPr lang="en-US" sz="4000" dirty="0"/>
              <a:t>2026 – 2031 Draft TIP – Funded Projects</a:t>
            </a: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D4C35EFF-8C68-F589-E110-8A76F52028A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1378" y="1933957"/>
          <a:ext cx="12029244" cy="48072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613548">
                  <a:extLst>
                    <a:ext uri="{9D8B030D-6E8A-4147-A177-3AD203B41FA5}">
                      <a16:colId xmlns:a16="http://schemas.microsoft.com/office/drawing/2014/main" val="2200058881"/>
                    </a:ext>
                  </a:extLst>
                </a:gridCol>
                <a:gridCol w="4251416">
                  <a:extLst>
                    <a:ext uri="{9D8B030D-6E8A-4147-A177-3AD203B41FA5}">
                      <a16:colId xmlns:a16="http://schemas.microsoft.com/office/drawing/2014/main" val="1593566701"/>
                    </a:ext>
                  </a:extLst>
                </a:gridCol>
                <a:gridCol w="1384917">
                  <a:extLst>
                    <a:ext uri="{9D8B030D-6E8A-4147-A177-3AD203B41FA5}">
                      <a16:colId xmlns:a16="http://schemas.microsoft.com/office/drawing/2014/main" val="716780569"/>
                    </a:ext>
                  </a:extLst>
                </a:gridCol>
                <a:gridCol w="5779363">
                  <a:extLst>
                    <a:ext uri="{9D8B030D-6E8A-4147-A177-3AD203B41FA5}">
                      <a16:colId xmlns:a16="http://schemas.microsoft.com/office/drawing/2014/main" val="3778808916"/>
                    </a:ext>
                  </a:extLst>
                </a:gridCol>
              </a:tblGrid>
              <a:tr h="37286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570611"/>
                  </a:ext>
                </a:extLst>
              </a:tr>
              <a:tr h="8700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Systemic Stop Controlled Intersection Safety Improv.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Funded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Mini-roundabouts and intersection warning devices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6578787"/>
                  </a:ext>
                </a:extLst>
              </a:tr>
              <a:tr h="8700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SR-240 / Airport Way Pedestrian Crossing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Partially Funded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connection across SR-240 and Shelterbelt Trail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72690"/>
                  </a:ext>
                </a:extLst>
              </a:tr>
              <a:tr h="8700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Central Richland Active Transportation Improvements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Partially Funded*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Bike lanes, sidewalk, RRFBs</a:t>
                      </a:r>
                    </a:p>
                    <a:p>
                      <a:r>
                        <a:rPr lang="en-US" sz="2400" dirty="0"/>
                        <a:t>*Planning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540704"/>
                  </a:ext>
                </a:extLst>
              </a:tr>
              <a:tr h="8700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Gage / Leslie Intersection Improvements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Funded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Capacity improvements, signal upgrades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8676997"/>
                  </a:ext>
                </a:extLst>
              </a:tr>
              <a:tr h="8700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Duportail / Kennedy Intersection Improvements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Funded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Roundabout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692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6473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A3257-DC68-0B93-6442-E32D911DA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05193-1685-3365-310C-32F3551D0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931" y="879303"/>
            <a:ext cx="10853691" cy="1325563"/>
          </a:xfrm>
        </p:spPr>
        <p:txBody>
          <a:bodyPr>
            <a:normAutofit/>
          </a:bodyPr>
          <a:lstStyle/>
          <a:p>
            <a:r>
              <a:rPr lang="en-US" sz="4000" dirty="0"/>
              <a:t>2026 – 2031 Draft TIP – Funded Projects</a:t>
            </a: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BE94321-7A2B-A8A4-D862-7B1CD4D0869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1378" y="1933957"/>
          <a:ext cx="12029244" cy="3067236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613548">
                  <a:extLst>
                    <a:ext uri="{9D8B030D-6E8A-4147-A177-3AD203B41FA5}">
                      <a16:colId xmlns:a16="http://schemas.microsoft.com/office/drawing/2014/main" val="2200058881"/>
                    </a:ext>
                  </a:extLst>
                </a:gridCol>
                <a:gridCol w="4251416">
                  <a:extLst>
                    <a:ext uri="{9D8B030D-6E8A-4147-A177-3AD203B41FA5}">
                      <a16:colId xmlns:a16="http://schemas.microsoft.com/office/drawing/2014/main" val="1593566701"/>
                    </a:ext>
                  </a:extLst>
                </a:gridCol>
                <a:gridCol w="1384917">
                  <a:extLst>
                    <a:ext uri="{9D8B030D-6E8A-4147-A177-3AD203B41FA5}">
                      <a16:colId xmlns:a16="http://schemas.microsoft.com/office/drawing/2014/main" val="716780569"/>
                    </a:ext>
                  </a:extLst>
                </a:gridCol>
                <a:gridCol w="5779363">
                  <a:extLst>
                    <a:ext uri="{9D8B030D-6E8A-4147-A177-3AD203B41FA5}">
                      <a16:colId xmlns:a16="http://schemas.microsoft.com/office/drawing/2014/main" val="3778808916"/>
                    </a:ext>
                  </a:extLst>
                </a:gridCol>
              </a:tblGrid>
              <a:tr h="37286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570611"/>
                  </a:ext>
                </a:extLst>
              </a:tr>
              <a:tr h="8700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Duportail / Driveway Intersection Improvements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Funded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Roundabout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408206"/>
                  </a:ext>
                </a:extLst>
              </a:tr>
              <a:tr h="8700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Queensgate / Duportail Intersection Improvements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Funded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Capacity improvements, signal upgrades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8251588"/>
                  </a:ext>
                </a:extLst>
              </a:tr>
              <a:tr h="8700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GWW Sidewalk Improvements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Funded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Adds sidewalk between Comstock and Bradley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1237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6178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10585"/>
            <a:ext cx="10891982" cy="1325563"/>
          </a:xfrm>
        </p:spPr>
        <p:txBody>
          <a:bodyPr>
            <a:normAutofit/>
          </a:bodyPr>
          <a:lstStyle/>
          <a:p>
            <a:r>
              <a:rPr lang="en-US" sz="4000" dirty="0"/>
              <a:t>2026 – 2031 Draft TIP – Unfunded Priorities</a:t>
            </a: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3B1F76CC-7C24-5540-BB8D-CFC2ED494028}"/>
              </a:ext>
            </a:extLst>
          </p:cNvPr>
          <p:cNvGraphicFramePr>
            <a:graphicFrameLocks/>
          </p:cNvGraphicFramePr>
          <p:nvPr/>
        </p:nvGraphicFramePr>
        <p:xfrm>
          <a:off x="81378" y="2016423"/>
          <a:ext cx="12029244" cy="2197224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613548">
                  <a:extLst>
                    <a:ext uri="{9D8B030D-6E8A-4147-A177-3AD203B41FA5}">
                      <a16:colId xmlns:a16="http://schemas.microsoft.com/office/drawing/2014/main" val="2200058881"/>
                    </a:ext>
                  </a:extLst>
                </a:gridCol>
                <a:gridCol w="4072383">
                  <a:extLst>
                    <a:ext uri="{9D8B030D-6E8A-4147-A177-3AD203B41FA5}">
                      <a16:colId xmlns:a16="http://schemas.microsoft.com/office/drawing/2014/main" val="1593566701"/>
                    </a:ext>
                  </a:extLst>
                </a:gridCol>
                <a:gridCol w="1563950">
                  <a:extLst>
                    <a:ext uri="{9D8B030D-6E8A-4147-A177-3AD203B41FA5}">
                      <a16:colId xmlns:a16="http://schemas.microsoft.com/office/drawing/2014/main" val="716780569"/>
                    </a:ext>
                  </a:extLst>
                </a:gridCol>
                <a:gridCol w="5779363">
                  <a:extLst>
                    <a:ext uri="{9D8B030D-6E8A-4147-A177-3AD203B41FA5}">
                      <a16:colId xmlns:a16="http://schemas.microsoft.com/office/drawing/2014/main" val="3778808916"/>
                    </a:ext>
                  </a:extLst>
                </a:gridCol>
              </a:tblGrid>
              <a:tr h="37286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570611"/>
                  </a:ext>
                </a:extLst>
              </a:tr>
              <a:tr h="8700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Safe Routes to School Improvements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Unfunded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RRFBs, bike lanes, sidewalk, school zone upgrades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515577"/>
                  </a:ext>
                </a:extLst>
              </a:tr>
              <a:tr h="8700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Gage Boulevard Improvements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Unfunded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includes bike lanes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929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9126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15E6C0EDABC748822406092EE9C527" ma:contentTypeVersion="1" ma:contentTypeDescription="Create a new document." ma:contentTypeScope="" ma:versionID="29312790d3e0a413d7c1c3fb3487c69d">
  <xsd:schema xmlns:xsd="http://www.w3.org/2001/XMLSchema" xmlns:xs="http://www.w3.org/2001/XMLSchema" xmlns:p="http://schemas.microsoft.com/office/2006/metadata/properties" xmlns:ns1="http://schemas.microsoft.com/sharepoint/v3" xmlns:ns2="2f8ff5cd-1e6e-4f8e-b7fb-0bbfff1db90d" targetNamespace="http://schemas.microsoft.com/office/2006/metadata/properties" ma:root="true" ma:fieldsID="996e53665611af6a7cde4bfa9b4dd16c" ns1:_="" ns2:_="">
    <xsd:import namespace="http://schemas.microsoft.com/sharepoint/v3"/>
    <xsd:import namespace="2f8ff5cd-1e6e-4f8e-b7fb-0bbfff1db90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8ff5cd-1e6e-4f8e-b7fb-0bbfff1db9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2f8ff5cd-1e6e-4f8e-b7fb-0bbfff1db90d">00000043LR</_dlc_DocId>
    <_dlc_DocIdUrl xmlns="2f8ff5cd-1e6e-4f8e-b7fb-0bbfff1db90d">
      <Url>http://portal.ci.richland.wa.us/sites/Intranet/intranet/dpt1/_layouts/15/DocIdRedir.aspx?ID=00000043LR</Url>
      <Description>00000043LR</Description>
    </_dlc_DocIdUrl>
  </documentManagement>
</p:properties>
</file>

<file path=customXml/itemProps1.xml><?xml version="1.0" encoding="utf-8"?>
<ds:datastoreItem xmlns:ds="http://schemas.openxmlformats.org/officeDocument/2006/customXml" ds:itemID="{72DF24B7-A547-4910-9CBA-0B37B6E193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f8ff5cd-1e6e-4f8e-b7fb-0bbfff1db9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3500137-6525-4899-B5CC-B77963790CC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B75BADF7-0347-4534-B3A8-A722E1A3721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B0CC1C5-FEEB-4081-828E-AC37C312A849}">
  <ds:schemaRefs>
    <ds:schemaRef ds:uri="http://purl.org/dc/elements/1.1/"/>
    <ds:schemaRef ds:uri="http://schemas.microsoft.com/office/2006/metadata/properties"/>
    <ds:schemaRef ds:uri="2f8ff5cd-1e6e-4f8e-b7fb-0bbfff1db90d"/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1916</TotalTime>
  <Words>653</Words>
  <Application>Microsoft Office PowerPoint</Application>
  <PresentationFormat>Widescreen</PresentationFormat>
  <Paragraphs>133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Myriad Pro Bold Condensed</vt:lpstr>
      <vt:lpstr>Myriad Pro Condensed</vt:lpstr>
      <vt:lpstr>Office Theme</vt:lpstr>
      <vt:lpstr>2026 - 2031 Transportation Improvement Program</vt:lpstr>
      <vt:lpstr>Compliance with State Law RCW 35.77.010</vt:lpstr>
      <vt:lpstr>Six-Year Transportation  Improvement Program</vt:lpstr>
      <vt:lpstr>City Public Process</vt:lpstr>
      <vt:lpstr>2026 – 2031 Draft TIP – Removed Projects</vt:lpstr>
      <vt:lpstr>2026 – 2031 Draft TIP – Funded Projects</vt:lpstr>
      <vt:lpstr>2026 – 2031 Draft TIP – Funded Projects</vt:lpstr>
      <vt:lpstr>2026 – 2031 Draft TIP – Funded Projects</vt:lpstr>
      <vt:lpstr>2026 – 2031 Draft TIP – Unfunded Priorities</vt:lpstr>
      <vt:lpstr>2026 – 2031 Draft TIP – New Projects</vt:lpstr>
      <vt:lpstr>PowerPoint Presentation</vt:lpstr>
      <vt:lpstr>Path Forward</vt:lpstr>
      <vt:lpstr>Staff Recommendation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DAlessandro, Carlo</cp:lastModifiedBy>
  <cp:revision>53</cp:revision>
  <dcterms:created xsi:type="dcterms:W3CDTF">2019-10-01T17:51:52Z</dcterms:created>
  <dcterms:modified xsi:type="dcterms:W3CDTF">2025-06-03T23:13:52Z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0x010100ED15E6C0EDABC748822406092EE9C527</vt:lpwstr>
  </property>
  <property fmtid="{D5CDD505-2E9C-101B-9397-08002B2CF9AE}" pid="3" name="_dlc_DocIdItemGuid">
    <vt:lpwstr>47f1b635-46be-4775-91af-036cf3cee4a3</vt:lpwstr>
  </property>
</Properties>
</file>